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handoutMasterIdLst>
    <p:handoutMasterId r:id="rId31"/>
  </p:handoutMasterIdLst>
  <p:sldIdLst>
    <p:sldId id="256" r:id="rId2"/>
    <p:sldId id="259" r:id="rId3"/>
    <p:sldId id="281" r:id="rId4"/>
    <p:sldId id="282" r:id="rId5"/>
    <p:sldId id="284" r:id="rId6"/>
    <p:sldId id="283" r:id="rId7"/>
    <p:sldId id="299" r:id="rId8"/>
    <p:sldId id="302" r:id="rId9"/>
    <p:sldId id="300" r:id="rId10"/>
    <p:sldId id="306" r:id="rId11"/>
    <p:sldId id="309" r:id="rId12"/>
    <p:sldId id="293" r:id="rId13"/>
    <p:sldId id="308" r:id="rId14"/>
    <p:sldId id="264" r:id="rId15"/>
    <p:sldId id="285" r:id="rId16"/>
    <p:sldId id="267" r:id="rId17"/>
    <p:sldId id="301" r:id="rId18"/>
    <p:sldId id="292" r:id="rId19"/>
    <p:sldId id="310" r:id="rId20"/>
    <p:sldId id="269" r:id="rId21"/>
    <p:sldId id="270" r:id="rId22"/>
    <p:sldId id="304" r:id="rId23"/>
    <p:sldId id="274" r:id="rId24"/>
    <p:sldId id="305" r:id="rId25"/>
    <p:sldId id="307" r:id="rId26"/>
    <p:sldId id="296" r:id="rId27"/>
    <p:sldId id="295" r:id="rId28"/>
    <p:sldId id="276" r:id="rId29"/>
    <p:sldId id="277" r:id="rId30"/>
  </p:sldIdLst>
  <p:sldSz cx="12192000" cy="6858000"/>
  <p:notesSz cx="666273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34270-8174-4111-B88A-3B85F0F0CC71}" type="datetimeFigureOut">
              <a:rPr lang="en-GB" smtClean="0"/>
              <a:t>12/12/2017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7186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4"/>
            <a:ext cx="2887186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4BE14-744B-4686-AB54-1EC97A9536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983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90542" y="230188"/>
            <a:ext cx="1326515" cy="75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6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945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522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90542" y="230188"/>
            <a:ext cx="1326515" cy="75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525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411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9126" y="365125"/>
            <a:ext cx="1322947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98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90542" y="230188"/>
            <a:ext cx="1326515" cy="75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13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1826" y="365125"/>
            <a:ext cx="1322947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501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966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044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651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F1133-3259-4C45-BABA-5B62D9C6F78D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2" b="4999"/>
          <a:stretch/>
        </p:blipFill>
        <p:spPr>
          <a:xfrm>
            <a:off x="228600" y="6176963"/>
            <a:ext cx="609600" cy="56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67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3397228"/>
            <a:ext cx="9144000" cy="1641490"/>
          </a:xfrm>
        </p:spPr>
        <p:txBody>
          <a:bodyPr>
            <a:normAutofit/>
          </a:bodyPr>
          <a:lstStyle/>
          <a:p>
            <a:pPr algn="ctr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Rev: November 2017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6750" y="1703403"/>
            <a:ext cx="9144000" cy="754025"/>
          </a:xfrm>
        </p:spPr>
        <p:txBody>
          <a:bodyPr>
            <a:noAutofit/>
          </a:bodyPr>
          <a:lstStyle/>
          <a:p>
            <a:pPr algn="ctr"/>
            <a:r>
              <a:rPr lang="en-GB" sz="6000" dirty="0" smtClean="0"/>
              <a:t>Health, Safety &amp; Environmental Induction</a:t>
            </a:r>
            <a:endParaRPr lang="en-GB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18" y="5416543"/>
            <a:ext cx="10426164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49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Port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3622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Vehicles must have flashing indicators on or flashing beacon on when driving through Port.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Report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all accidents, near misses and safety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observations to Port Control.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Remain in agreed authorised areas.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Maintain good personal hygiene – protection against Weil's Disease.</a:t>
            </a:r>
            <a:endParaRPr lang="en-GB" dirty="0"/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 aware and take care of moving traffic.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No cycling within Port.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71" y="5520475"/>
            <a:ext cx="1784830" cy="1047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536" y="5488368"/>
            <a:ext cx="1299089" cy="12990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500" y="5456537"/>
            <a:ext cx="996905" cy="133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Port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124" y="1825625"/>
            <a:ext cx="6336406" cy="4351338"/>
          </a:xfrm>
        </p:spPr>
        <p:txBody>
          <a:bodyPr/>
          <a:lstStyle/>
          <a:p>
            <a:r>
              <a:rPr lang="en-GB" dirty="0" smtClean="0"/>
              <a:t>Do not drive under MacKean Ramp as a through way.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Do not drive across P&amp;O Freights lanes (marked in yellow) as a short cut.</a:t>
            </a:r>
          </a:p>
          <a:p>
            <a:endParaRPr lang="en-GB" dirty="0" smtClean="0"/>
          </a:p>
          <a:p>
            <a:r>
              <a:rPr lang="en-GB" dirty="0" smtClean="0"/>
              <a:t>Remain on designated road ways.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403" t="41049" r="19946" b="13216"/>
          <a:stretch/>
        </p:blipFill>
        <p:spPr>
          <a:xfrm>
            <a:off x="7199289" y="1580926"/>
            <a:ext cx="3902300" cy="44766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165" y="3490779"/>
            <a:ext cx="166822" cy="166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4082" y="3575298"/>
            <a:ext cx="164606" cy="164606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8178085" y="2691685"/>
            <a:ext cx="1777284" cy="2550016"/>
          </a:xfrm>
          <a:custGeom>
            <a:avLst/>
            <a:gdLst>
              <a:gd name="connsiteX0" fmla="*/ 1262129 w 1777284"/>
              <a:gd name="connsiteY0" fmla="*/ 0 h 2550016"/>
              <a:gd name="connsiteX1" fmla="*/ 0 w 1777284"/>
              <a:gd name="connsiteY1" fmla="*/ 2150771 h 2550016"/>
              <a:gd name="connsiteX2" fmla="*/ 888642 w 1777284"/>
              <a:gd name="connsiteY2" fmla="*/ 2550016 h 2550016"/>
              <a:gd name="connsiteX3" fmla="*/ 1777284 w 1777284"/>
              <a:gd name="connsiteY3" fmla="*/ 901521 h 2550016"/>
              <a:gd name="connsiteX4" fmla="*/ 1455312 w 1777284"/>
              <a:gd name="connsiteY4" fmla="*/ 734095 h 2550016"/>
              <a:gd name="connsiteX5" fmla="*/ 1455312 w 1777284"/>
              <a:gd name="connsiteY5" fmla="*/ 553791 h 2550016"/>
              <a:gd name="connsiteX6" fmla="*/ 1481070 w 1777284"/>
              <a:gd name="connsiteY6" fmla="*/ 309092 h 2550016"/>
              <a:gd name="connsiteX7" fmla="*/ 1596980 w 1777284"/>
              <a:gd name="connsiteY7" fmla="*/ 206061 h 2550016"/>
              <a:gd name="connsiteX8" fmla="*/ 1622738 w 1777284"/>
              <a:gd name="connsiteY8" fmla="*/ 167425 h 2550016"/>
              <a:gd name="connsiteX9" fmla="*/ 1262129 w 1777284"/>
              <a:gd name="connsiteY9" fmla="*/ 0 h 255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7284" h="2550016">
                <a:moveTo>
                  <a:pt x="1262129" y="0"/>
                </a:moveTo>
                <a:lnTo>
                  <a:pt x="0" y="2150771"/>
                </a:lnTo>
                <a:lnTo>
                  <a:pt x="888642" y="2550016"/>
                </a:lnTo>
                <a:lnTo>
                  <a:pt x="1777284" y="901521"/>
                </a:lnTo>
                <a:lnTo>
                  <a:pt x="1455312" y="734095"/>
                </a:lnTo>
                <a:lnTo>
                  <a:pt x="1455312" y="553791"/>
                </a:lnTo>
                <a:lnTo>
                  <a:pt x="1481070" y="309092"/>
                </a:lnTo>
                <a:lnTo>
                  <a:pt x="1596980" y="206061"/>
                </a:lnTo>
                <a:lnTo>
                  <a:pt x="1622738" y="167425"/>
                </a:lnTo>
                <a:lnTo>
                  <a:pt x="1262129" y="0"/>
                </a:lnTo>
                <a:close/>
              </a:path>
            </a:pathLst>
          </a:custGeom>
          <a:solidFill>
            <a:srgbClr val="FFFF00">
              <a:alpha val="3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700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Accident Prevention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7699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Defects</a:t>
            </a: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Maintenance / repairs required for premises, harbour area and general infrastructure.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Hazardous Observation</a:t>
            </a: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 incident or circumstance which has the potential to cause an accident.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Near Miss</a:t>
            </a: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 incident which has happen, but although not having caused an injury or damage, had to potential to do so.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45137" y="1303033"/>
            <a:ext cx="630172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Report all defects, </a:t>
            </a:r>
            <a:r>
              <a:rPr lang="en-US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Haz</a:t>
            </a:r>
            <a:r>
              <a:rPr lang="en-US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r>
              <a:rPr lang="en-US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Near Misses to 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Port Control</a:t>
            </a:r>
            <a:endParaRPr lang="en-US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993" y="5737867"/>
            <a:ext cx="8258014" cy="94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3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Larne Port Emergency Number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the event of any accident, environmental incident, or if you require Port Assistance please contact: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sz="4400" dirty="0" smtClean="0"/>
              <a:t>Larne Port Control: </a:t>
            </a:r>
            <a:r>
              <a:rPr lang="en-GB" sz="4400" dirty="0" smtClean="0">
                <a:solidFill>
                  <a:srgbClr val="FF0000"/>
                </a:solidFill>
              </a:rPr>
              <a:t>028 2887 2222</a:t>
            </a:r>
            <a:endParaRPr lang="en-GB" sz="4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3" b="21783"/>
          <a:stretch/>
        </p:blipFill>
        <p:spPr>
          <a:xfrm>
            <a:off x="2827650" y="4301544"/>
            <a:ext cx="6535292" cy="170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24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Emergency Arrangements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597025"/>
            <a:ext cx="10233800" cy="4351338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Report all a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ccidents / emergencies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your supervisor and / or a member of Larne Port Staff.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 an emergency contact Port Control on 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028 2887 2222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First Aider and First Aid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Kits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are located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designated areas marked with white cross on green back ground.</a:t>
            </a: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900" y="5563035"/>
            <a:ext cx="1358900" cy="102465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67695" y="4577201"/>
            <a:ext cx="851207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Ensure you have this number </a:t>
            </a:r>
          </a:p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saved on your phone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210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Emergency Arrangements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1993"/>
            <a:ext cx="10752786" cy="4351338"/>
          </a:xfrm>
        </p:spPr>
        <p:txBody>
          <a:bodyPr/>
          <a:lstStyle/>
          <a:p>
            <a:r>
              <a:rPr lang="en-GB" dirty="0" smtClean="0"/>
              <a:t>Report all accidents, no matter how minor.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Accidents are logged by Port to ensure injuries are treated correctly.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All accidents are investigated for the purpose of identifying how it happened and implementing controls to prevent it happening again.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All accidents are gathered for analysis for identifying preventive action.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900" y="5664635"/>
            <a:ext cx="1358900" cy="10246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99098" y="5664635"/>
            <a:ext cx="80586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Larne Port Control: 028 2887 2222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25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Fire Emergency Procedure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Raise Alarm (Shout fire, fire, fire) and activate a nearest break glass.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Exit building and go straight to allocated assembly point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Inform Port Control of location and detail of alarm.</a:t>
            </a:r>
          </a:p>
          <a:p>
            <a:pPr lvl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Only attempt to extinguish fire if safe to do so and you have been trained in the use of Fire Extinguishers.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Remain at Assembly Point until instructed by appointed Fire Marshall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614" y="5681663"/>
            <a:ext cx="1344386" cy="117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0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54763"/>
            <a:ext cx="10515600" cy="1325563"/>
          </a:xfrm>
        </p:spPr>
        <p:txBody>
          <a:bodyPr/>
          <a:lstStyle/>
          <a:p>
            <a:r>
              <a:rPr lang="en-GB" dirty="0" smtClean="0"/>
              <a:t>Fire Emergency Procedures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157" y="1825625"/>
            <a:ext cx="5948642" cy="4351338"/>
          </a:xfrm>
        </p:spPr>
        <p:txBody>
          <a:bodyPr/>
          <a:lstStyle/>
          <a:p>
            <a:r>
              <a:rPr lang="en-GB" dirty="0" smtClean="0"/>
              <a:t>Upon hearing the Fire Alarm proceed immediately and calmly to the relevant Assembly Point.</a:t>
            </a:r>
          </a:p>
          <a:p>
            <a:r>
              <a:rPr lang="en-GB" dirty="0" smtClean="0"/>
              <a:t>Following instructions issued to you by Fire Wardens or Fire Marshalls – G4S, Larne Port &amp; P&amp;O Staff.</a:t>
            </a:r>
          </a:p>
          <a:p>
            <a:r>
              <a:rPr lang="en-GB" dirty="0" smtClean="0"/>
              <a:t>Only re enter the building / area once Fire Marshall has issued the all clear.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133" y="5681370"/>
            <a:ext cx="1347333" cy="11766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1466" y="1027906"/>
            <a:ext cx="4172333" cy="52967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86864">
            <a:off x="8796950" y="2779082"/>
            <a:ext cx="409820" cy="3900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86864">
            <a:off x="9840032" y="3220573"/>
            <a:ext cx="409820" cy="3900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0985" y="4627349"/>
            <a:ext cx="536494" cy="5243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8188" y="3144615"/>
            <a:ext cx="536494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5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1325563"/>
          </a:xfrm>
        </p:spPr>
        <p:txBody>
          <a:bodyPr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Emergency Arrangements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925879" y="1310922"/>
            <a:ext cx="9019831" cy="4870935"/>
            <a:chOff x="1528879" y="1310922"/>
            <a:chExt cx="9019831" cy="487093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8879" y="1310922"/>
              <a:ext cx="9019831" cy="487093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41243">
              <a:off x="4667358" y="3601436"/>
              <a:ext cx="404347" cy="28990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41243" flipV="1">
              <a:off x="8206234" y="4028764"/>
              <a:ext cx="404347" cy="31221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41243">
              <a:off x="7694084" y="5561168"/>
              <a:ext cx="404347" cy="28990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41243">
              <a:off x="5588005" y="3316309"/>
              <a:ext cx="404347" cy="28990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41243">
              <a:off x="5339389" y="2303391"/>
              <a:ext cx="404347" cy="289909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9" t="8781" r="14497" b="13630"/>
            <a:stretch/>
          </p:blipFill>
          <p:spPr>
            <a:xfrm>
              <a:off x="6538063" y="2551112"/>
              <a:ext cx="325855" cy="39924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9" t="8781" r="14497" b="13630"/>
            <a:stretch/>
          </p:blipFill>
          <p:spPr>
            <a:xfrm>
              <a:off x="4907646" y="2950357"/>
              <a:ext cx="325855" cy="399245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639" y="3791469"/>
            <a:ext cx="791379" cy="95258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97938" y="4744053"/>
            <a:ext cx="3168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Locations:</a:t>
            </a:r>
          </a:p>
          <a:p>
            <a:r>
              <a:rPr lang="en-GB" sz="1200" dirty="0" smtClean="0"/>
              <a:t>Front entrance to Passenger Terminal</a:t>
            </a:r>
          </a:p>
          <a:p>
            <a:r>
              <a:rPr lang="en-GB" sz="1200" dirty="0" smtClean="0"/>
              <a:t>G4S Response Vehicle</a:t>
            </a:r>
          </a:p>
          <a:p>
            <a:r>
              <a:rPr lang="en-GB" sz="1200" dirty="0" smtClean="0"/>
              <a:t>P&amp;O Stevedore Welfare Hut MacKean Ramp</a:t>
            </a:r>
            <a:endParaRPr lang="en-GB" sz="12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4" t="10193" r="35955" b="48345"/>
          <a:stretch/>
        </p:blipFill>
        <p:spPr>
          <a:xfrm rot="20832521">
            <a:off x="174713" y="1531698"/>
            <a:ext cx="3716472" cy="105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8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Working near water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5585"/>
            <a:ext cx="10515600" cy="4351338"/>
          </a:xfrm>
        </p:spPr>
        <p:txBody>
          <a:bodyPr/>
          <a:lstStyle/>
          <a:p>
            <a:r>
              <a:rPr lang="en-GB" dirty="0" smtClean="0"/>
              <a:t>Life vests must be worn if Operative is standing or working within 1m of open quay.</a:t>
            </a:r>
          </a:p>
          <a:p>
            <a:r>
              <a:rPr lang="en-GB" dirty="0" smtClean="0"/>
              <a:t>Life rings are located along all quays.</a:t>
            </a:r>
          </a:p>
          <a:p>
            <a:r>
              <a:rPr lang="en-GB" dirty="0" smtClean="0"/>
              <a:t>Chains are attached between all access ladders to aid persons in water to reach ladders.</a:t>
            </a:r>
          </a:p>
          <a:p>
            <a:r>
              <a:rPr lang="en-GB" dirty="0" smtClean="0"/>
              <a:t>Notify Port Control of any incident involving persons falling into water</a:t>
            </a:r>
          </a:p>
          <a:p>
            <a:r>
              <a:rPr lang="en-GB" dirty="0" smtClean="0"/>
              <a:t>Assist person in water by throwing life ring / throw rope.  </a:t>
            </a:r>
            <a:endParaRPr lang="en-GB" dirty="0"/>
          </a:p>
          <a:p>
            <a:r>
              <a:rPr lang="en-GB" dirty="0" smtClean="0"/>
              <a:t>Shout for assistance and always keep eye contact with person.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025" y="5522654"/>
            <a:ext cx="1512167" cy="12489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93" b="25133"/>
          <a:stretch/>
        </p:blipFill>
        <p:spPr>
          <a:xfrm>
            <a:off x="8099805" y="5589557"/>
            <a:ext cx="2143125" cy="10174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391" y="5687237"/>
            <a:ext cx="919751" cy="91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258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Health, Safety and Environmental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42589"/>
          </a:xfrm>
        </p:spPr>
        <p:txBody>
          <a:bodyPr/>
          <a:lstStyle/>
          <a:p>
            <a:pPr marL="0" indent="0">
              <a:buNone/>
            </a:pPr>
            <a:r>
              <a:rPr lang="en-GB" sz="44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Larne Harbour Limited is committed to:</a:t>
            </a:r>
          </a:p>
          <a:p>
            <a:pPr marL="0" indent="0">
              <a:buNone/>
            </a:pPr>
            <a:r>
              <a:rPr lang="en-GB" sz="44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Protecting the Health, Safety and Welfare of its employees and those affected by its activities.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864" y="5459572"/>
            <a:ext cx="8794597" cy="116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Smoking Policy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Smoking is illegal inside buildings and in company vehicles.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Ensure that you put your cigarette out properly once it is finished.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Do not smoke near fuel containers or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bunded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areas.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450" y="5010150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52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Mobile Phone Use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use of mobile phones while driving is illegal.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Mobile phones should only be used in the Port Areas when:</a:t>
            </a: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You are sitting in you vehicle, parked in a designated space.</a:t>
            </a: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 a safe area (i.e. on designated walkway / behind barrier away from moving vehicles), where you are away from moving traffic and work activities and you remain static.</a:t>
            </a: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Do not walk about while you are on the phone.</a:t>
            </a:r>
          </a:p>
          <a:p>
            <a:pPr marL="457200" lvl="1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3691" y="5173461"/>
            <a:ext cx="1350109" cy="11384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500" y="4804221"/>
            <a:ext cx="1865760" cy="1865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5471" y="5177946"/>
            <a:ext cx="1353429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33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Welfare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Toilets at MacKean Ramp and within Passenger Terminal.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Hand washing facilities located in Toilets.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Café in Passenger Terminal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Shower in Passenger Terminal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639" y="4705407"/>
            <a:ext cx="1368742" cy="12301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638" y="1825625"/>
            <a:ext cx="1795162" cy="6030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639" y="2976127"/>
            <a:ext cx="1131159" cy="117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3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Housekeeping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Do not leave items lying around.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Tidy up area after yourself.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Rubbish must be disposed of in designated bins, or taken away with you.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Ensure all materials, documents and equipment are stored securely.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325" y="5130328"/>
            <a:ext cx="1644475" cy="1189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13" b="20340"/>
          <a:stretch/>
        </p:blipFill>
        <p:spPr>
          <a:xfrm>
            <a:off x="5205513" y="5095697"/>
            <a:ext cx="2061928" cy="12422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309" y="5113565"/>
            <a:ext cx="1682773" cy="120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43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0231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Access to security area at Passenger Terminal is via:</a:t>
            </a: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Tickets </a:t>
            </a: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Security Passes – visitors</a:t>
            </a: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Security Passes – Staff / Contractors</a:t>
            </a:r>
          </a:p>
          <a:p>
            <a:pPr marL="457200" lvl="1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Wear Passes at all times.  Must be visible. 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Remain in designated areas.</a:t>
            </a: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If you see anything suspicious or you have any concerns please speak to a member of the G4S Security Team or a member of staff.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178" y="5370357"/>
            <a:ext cx="1893597" cy="13525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9" y="365125"/>
            <a:ext cx="1210974" cy="10242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00" y="2071029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9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Environmental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0926"/>
            <a:ext cx="9558130" cy="3660775"/>
          </a:xfrm>
        </p:spPr>
        <p:txBody>
          <a:bodyPr>
            <a:normAutofit/>
          </a:bodyPr>
          <a:lstStyle/>
          <a:p>
            <a:r>
              <a:rPr lang="en-GB" dirty="0" smtClean="0"/>
              <a:t>Larne Port maintain spills kits within designated areas. </a:t>
            </a:r>
          </a:p>
          <a:p>
            <a:r>
              <a:rPr lang="en-GB" dirty="0"/>
              <a:t>Environmental Incident Bay located opposite south end gate.</a:t>
            </a:r>
          </a:p>
          <a:p>
            <a:r>
              <a:rPr lang="en-GB" dirty="0" smtClean="0"/>
              <a:t>All contractors are required to hold spill kits within their work area and with mobile plant.</a:t>
            </a:r>
          </a:p>
          <a:p>
            <a:r>
              <a:rPr lang="en-GB" dirty="0" smtClean="0"/>
              <a:t>All spills must be cleaned up.</a:t>
            </a:r>
          </a:p>
          <a:p>
            <a:r>
              <a:rPr lang="en-GB" dirty="0" smtClean="0"/>
              <a:t>All spills must be reported to Larne Port Control </a:t>
            </a:r>
            <a:r>
              <a:rPr lang="en-GB" dirty="0" smtClean="0">
                <a:solidFill>
                  <a:srgbClr val="FF0000"/>
                </a:solidFill>
              </a:rPr>
              <a:t>028 2887 2222</a:t>
            </a:r>
            <a:endParaRPr lang="en-GB" dirty="0" smtClean="0"/>
          </a:p>
          <a:p>
            <a:r>
              <a:rPr lang="en-GB" dirty="0" smtClean="0"/>
              <a:t>Spills are to be prevented to reach drains / harbour waters.</a:t>
            </a:r>
          </a:p>
        </p:txBody>
      </p:sp>
      <p:sp>
        <p:nvSpPr>
          <p:cNvPr id="4" name="Rectangle 3"/>
          <p:cNvSpPr/>
          <p:nvPr/>
        </p:nvSpPr>
        <p:spPr>
          <a:xfrm>
            <a:off x="990668" y="5219460"/>
            <a:ext cx="98131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If Larne Port Spill Kits or incident bay are used </a:t>
            </a:r>
          </a:p>
          <a:p>
            <a:pPr algn="ctr"/>
            <a:r>
              <a:rPr lang="en-US" sz="40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Report immediately to Larne Port Control</a:t>
            </a:r>
            <a:endParaRPr lang="en-US" sz="4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105" y="1027906"/>
            <a:ext cx="1430612" cy="14369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417" y="3130844"/>
            <a:ext cx="1779988" cy="201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646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Safety Culture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39296" y="3333065"/>
            <a:ext cx="61134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STARTS WITH US ALL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162" y="4311039"/>
            <a:ext cx="2733675" cy="1676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180678" y="1541336"/>
            <a:ext cx="58306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Safety First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97620" y="5318975"/>
            <a:ext cx="723364" cy="231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19"/>
          <a:stretch/>
        </p:blipFill>
        <p:spPr>
          <a:xfrm>
            <a:off x="9965363" y="4487146"/>
            <a:ext cx="1896079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7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Safe Attitudes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803042"/>
            <a:ext cx="5157787" cy="4386621"/>
          </a:xfrm>
        </p:spPr>
        <p:txBody>
          <a:bodyPr>
            <a:normAutofit/>
          </a:bodyPr>
          <a:lstStyle/>
          <a:p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S:		Support</a:t>
            </a:r>
          </a:p>
          <a:p>
            <a:endParaRPr lang="en-GB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E:		Engage</a:t>
            </a:r>
          </a:p>
          <a:p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A:		Apply</a:t>
            </a:r>
            <a:endParaRPr lang="en-GB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L:		Learn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3065" y="1943100"/>
            <a:ext cx="6988935" cy="4762500"/>
          </a:xfrm>
        </p:spPr>
        <p:txBody>
          <a:bodyPr>
            <a:no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your backing and commitment to working safely so no one gets hurt. </a:t>
            </a:r>
          </a:p>
          <a:p>
            <a:pPr marL="0" indent="0">
              <a:buNone/>
            </a:pPr>
            <a:endParaRPr lang="en-GB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Proactively participate in and enhance safe work practices to keep yourself, work colleagues and others safe.</a:t>
            </a:r>
            <a:endParaRPr lang="en-GB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Employ your knowledge, positive attitude, training and education in doing things right first time and in a safe manner.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Ensure that lessons are learnt from past performances and incidents so we continually improve our safe work practices.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99" y="159262"/>
            <a:ext cx="2457204" cy="153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0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HSE Everyone’s Responsibility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Report any suspicious activity to harbour security.</a:t>
            </a:r>
          </a:p>
          <a:p>
            <a:r>
              <a:rPr lang="en-GB" dirty="0" smtClean="0"/>
              <a:t>Help prevent accidents by identifying and dealing with Safety Observations and Near Misses.</a:t>
            </a:r>
          </a:p>
          <a:p>
            <a:r>
              <a:rPr lang="en-GB" dirty="0" smtClean="0"/>
              <a:t>Report all accidents and incidents.</a:t>
            </a:r>
          </a:p>
          <a:p>
            <a:r>
              <a:rPr lang="en-GB" dirty="0" smtClean="0"/>
              <a:t>Familiarise yourself with your risk assessments and safe systems of work.</a:t>
            </a:r>
          </a:p>
          <a:p>
            <a:r>
              <a:rPr lang="en-GB" dirty="0" smtClean="0"/>
              <a:t>Follow instructions within this induction.</a:t>
            </a:r>
          </a:p>
          <a:p>
            <a:r>
              <a:rPr lang="en-GB" dirty="0" smtClean="0"/>
              <a:t>Be aware of moving traffic in operational areas – use walkways.</a:t>
            </a:r>
          </a:p>
          <a:p>
            <a:r>
              <a:rPr lang="en-GB" dirty="0" smtClean="0"/>
              <a:t>Exercise extreme caution whilst in the Port Area.</a:t>
            </a:r>
          </a:p>
          <a:p>
            <a:r>
              <a:rPr lang="en-GB" dirty="0" smtClean="0"/>
              <a:t>Always be away activities in operation around you.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9893299" y="4254321"/>
            <a:ext cx="1993901" cy="2371124"/>
            <a:chOff x="9893299" y="4254321"/>
            <a:chExt cx="1993901" cy="237112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8" r="23983"/>
            <a:stretch/>
          </p:blipFill>
          <p:spPr>
            <a:xfrm>
              <a:off x="9893299" y="4254321"/>
              <a:ext cx="1993901" cy="2371124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0779617" y="5679583"/>
              <a:ext cx="886853" cy="3348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3403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81964" y="1966996"/>
            <a:ext cx="9144000" cy="754025"/>
          </a:xfrm>
        </p:spPr>
        <p:txBody>
          <a:bodyPr>
            <a:noAutofit/>
          </a:bodyPr>
          <a:lstStyle/>
          <a:p>
            <a:pPr algn="ctr"/>
            <a:r>
              <a:rPr lang="en-GB" sz="6000" dirty="0" smtClean="0"/>
              <a:t>Test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31193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HSE Policy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Committed to</a:t>
            </a:r>
          </a:p>
          <a:p>
            <a:r>
              <a:rPr lang="en-GB" dirty="0" smtClean="0"/>
              <a:t>Achieving best possible HSE Protection</a:t>
            </a:r>
          </a:p>
          <a:p>
            <a:r>
              <a:rPr lang="en-GB" dirty="0" smtClean="0"/>
              <a:t>Continual improvement</a:t>
            </a:r>
          </a:p>
          <a:p>
            <a:r>
              <a:rPr lang="en-GB" dirty="0" smtClean="0"/>
              <a:t>Continually reduce accidents</a:t>
            </a:r>
          </a:p>
          <a:p>
            <a:r>
              <a:rPr lang="en-GB" dirty="0" smtClean="0"/>
              <a:t>Identify hazards, control risk and encourage intervention by staff.</a:t>
            </a:r>
          </a:p>
          <a:p>
            <a:r>
              <a:rPr lang="en-GB" dirty="0" smtClean="0"/>
              <a:t>Encourage openness in sharing learning events.</a:t>
            </a: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7100" y="1027906"/>
            <a:ext cx="4682200" cy="565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0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Health &amp; Safety at Work Order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Employers Responsibilities: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provision and maintenance of plant and systems of work</a:t>
            </a: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Arrangements for ensuring, so far as is reasonably practicable, safety and absence of risks to health in connection with handling, storage and transport of articles and substances.</a:t>
            </a: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Provision of information, instruction, training and supervision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3213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8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Health and Safety at Work Order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Employers Responsibilities continued: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Provision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maintenance of safe place of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Provision and maintenance of a safe working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Provision and maintenance of a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Consult and work with a H&amp;S Representative.</a:t>
            </a: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Provide and maintain a Safety Committee.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3213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2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Health &amp; Safety at Work Order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Employees Legal Responsibilities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Take reasonable care of your own health and safety and that of other who may be affected by your works.</a:t>
            </a: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 co-operate with their employer with regards to health and safety.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Shall not intentionally or recklessly interfere with or misuse anything provided in the interest of health, safety or welfare. i.e. PPE, equipment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65"/>
          <a:stretch/>
        </p:blipFill>
        <p:spPr>
          <a:xfrm>
            <a:off x="10580687" y="5619398"/>
            <a:ext cx="1546225" cy="111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8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Larne 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Consists of secure and unsecure areas</a:t>
            </a:r>
          </a:p>
          <a:p>
            <a:endParaRPr lang="en-GB" dirty="0"/>
          </a:p>
          <a:p>
            <a:r>
              <a:rPr lang="en-GB" dirty="0" smtClean="0"/>
              <a:t>Security, Access and Egress</a:t>
            </a:r>
          </a:p>
          <a:p>
            <a:endParaRPr lang="en-GB" dirty="0"/>
          </a:p>
          <a:p>
            <a:r>
              <a:rPr lang="en-GB" dirty="0" smtClean="0"/>
              <a:t>Safe Systems of Work</a:t>
            </a:r>
          </a:p>
          <a:p>
            <a:endParaRPr lang="en-GB" dirty="0"/>
          </a:p>
          <a:p>
            <a:r>
              <a:rPr lang="en-GB" dirty="0" smtClean="0"/>
              <a:t>Emergency Procedures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1466" y="1027906"/>
            <a:ext cx="4172333" cy="529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2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Larne Port – Security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International Ship and Port Facility Security (ISPS) </a:t>
            </a:r>
            <a:r>
              <a:rPr lang="en-US" dirty="0" smtClean="0"/>
              <a:t>Code </a:t>
            </a:r>
            <a:r>
              <a:rPr lang="en-GB" dirty="0" smtClean="0"/>
              <a:t>Site</a:t>
            </a:r>
          </a:p>
          <a:p>
            <a:endParaRPr lang="en-GB" dirty="0"/>
          </a:p>
          <a:p>
            <a:r>
              <a:rPr lang="en-GB" dirty="0" smtClean="0"/>
              <a:t>Secure areas – with 24 / 7 Security</a:t>
            </a:r>
          </a:p>
          <a:p>
            <a:endParaRPr lang="en-GB" dirty="0"/>
          </a:p>
          <a:p>
            <a:r>
              <a:rPr lang="en-GB" dirty="0" smtClean="0"/>
              <a:t>Controlled access and egress</a:t>
            </a:r>
          </a:p>
          <a:p>
            <a:endParaRPr lang="en-GB" dirty="0"/>
          </a:p>
          <a:p>
            <a:r>
              <a:rPr lang="en-GB" dirty="0" smtClean="0"/>
              <a:t>CCTV in operation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407" y="3265087"/>
            <a:ext cx="3769365" cy="318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5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Port Rules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199" y="1300766"/>
            <a:ext cx="10515601" cy="4476952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Hi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Viz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Clothing as a minimum must be worn.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PPE in line with task specific or area specific risk assessments.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Wear your security pass at all times.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If on foot use designated walkways.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Speed limit in Port is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15mph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, comply with road layout, all road markings and road signs.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Vehicles must be parked in designated parking areas.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Life vests to be worn when 1m away from open Quay Edge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584" y="5559046"/>
            <a:ext cx="1562774" cy="11766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018" y="5559336"/>
            <a:ext cx="1183962" cy="1183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449" y="5559046"/>
            <a:ext cx="1184252" cy="118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5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1009</TotalTime>
  <Words>1396</Words>
  <Application>Microsoft Office PowerPoint</Application>
  <PresentationFormat>Widescreen</PresentationFormat>
  <Paragraphs>200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Rev: November 2017</vt:lpstr>
      <vt:lpstr>Health, Safety and Environmental</vt:lpstr>
      <vt:lpstr>HSE Policy</vt:lpstr>
      <vt:lpstr>Health &amp; Safety at Work Order</vt:lpstr>
      <vt:lpstr>Health and Safety at Work Order</vt:lpstr>
      <vt:lpstr>Health &amp; Safety at Work Order</vt:lpstr>
      <vt:lpstr>Larne Port</vt:lpstr>
      <vt:lpstr>Larne Port – Security</vt:lpstr>
      <vt:lpstr>Port Rules</vt:lpstr>
      <vt:lpstr>Port Rules</vt:lpstr>
      <vt:lpstr>Port Rules</vt:lpstr>
      <vt:lpstr>Accident Prevention</vt:lpstr>
      <vt:lpstr>Larne Port Emergency Number</vt:lpstr>
      <vt:lpstr>Emergency Arrangements</vt:lpstr>
      <vt:lpstr>Emergency Arrangements</vt:lpstr>
      <vt:lpstr>Fire Emergency Procedure</vt:lpstr>
      <vt:lpstr>Fire Emergency Procedures</vt:lpstr>
      <vt:lpstr>Emergency Arrangements</vt:lpstr>
      <vt:lpstr>Working near water</vt:lpstr>
      <vt:lpstr>Smoking Policy</vt:lpstr>
      <vt:lpstr>Mobile Phone Use</vt:lpstr>
      <vt:lpstr>Welfare</vt:lpstr>
      <vt:lpstr>Housekeeping</vt:lpstr>
      <vt:lpstr>Security</vt:lpstr>
      <vt:lpstr>Environmental</vt:lpstr>
      <vt:lpstr>Safety Culture</vt:lpstr>
      <vt:lpstr> Safe Attitudes</vt:lpstr>
      <vt:lpstr>HSE Everyone’s Responsibility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Dill, William</dc:creator>
  <cp:lastModifiedBy>Dill, William</cp:lastModifiedBy>
  <cp:revision>94</cp:revision>
  <cp:lastPrinted>2017-07-04T15:33:01Z</cp:lastPrinted>
  <dcterms:created xsi:type="dcterms:W3CDTF">2016-09-22T11:47:45Z</dcterms:created>
  <dcterms:modified xsi:type="dcterms:W3CDTF">2017-12-12T12:20:10Z</dcterms:modified>
</cp:coreProperties>
</file>